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14"/>
    <p:restoredTop sz="94681"/>
  </p:normalViewPr>
  <p:slideViewPr>
    <p:cSldViewPr snapToGrid="0" snapToObjects="1">
      <p:cViewPr>
        <p:scale>
          <a:sx n="97" d="100"/>
          <a:sy n="97" d="100"/>
        </p:scale>
        <p:origin x="888" y="5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F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28277-6F01-324F-A9FC-07BC1ED32BC4}" type="datetimeFigureOut">
              <a:rPr lang="fr-BF" smtClean="0"/>
              <a:t>29/10/2025</a:t>
            </a:fld>
            <a:endParaRPr lang="fr-BF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F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F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F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D6D1C-7B25-AF40-BA3B-4F613356B4AE}" type="slidenum">
              <a:rPr lang="fr-BF" smtClean="0"/>
              <a:t>‹N°›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3955569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F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D6D1C-7B25-AF40-BA3B-4F613356B4AE}" type="slidenum">
              <a:rPr lang="fr-BF" smtClean="0"/>
              <a:t>1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761394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F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D6D1C-7B25-AF40-BA3B-4F613356B4AE}" type="slidenum">
              <a:rPr lang="fr-BF" smtClean="0"/>
              <a:t>3</a:t>
            </a:fld>
            <a:endParaRPr lang="fr-BF"/>
          </a:p>
        </p:txBody>
      </p:sp>
    </p:spTree>
    <p:extLst>
      <p:ext uri="{BB962C8B-B14F-4D97-AF65-F5344CB8AC3E}">
        <p14:creationId xmlns:p14="http://schemas.microsoft.com/office/powerpoint/2010/main" val="3468591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548640" y="457200"/>
            <a:ext cx="11091672" cy="16459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3294405" y="747897"/>
            <a:ext cx="1072591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4400" b="1">
                <a:solidFill>
                  <a:srgbClr val="00C8C8"/>
                </a:solidFill>
                <a:latin typeface="Calibri"/>
              </a:defRPr>
            </a:pPr>
            <a:r>
              <a:rPr sz="6600" dirty="0" err="1">
                <a:solidFill>
                  <a:schemeClr val="bg1"/>
                </a:solidFill>
              </a:rPr>
              <a:t>CyberLakanani</a:t>
            </a:r>
            <a:endParaRPr sz="66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1456" y="1848591"/>
            <a:ext cx="107259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800" i="1" dirty="0">
                <a:solidFill>
                  <a:schemeClr val="bg1"/>
                </a:solidFill>
              </a:rPr>
              <a:t>Le bouclier du Sahel</a:t>
            </a:r>
            <a:endParaRPr lang="fr-FR" sz="28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754641" y="5578509"/>
            <a:ext cx="2011680" cy="5486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9206001" y="5743100"/>
            <a:ext cx="2011680" cy="548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8657361" y="5907693"/>
            <a:ext cx="2011680" cy="5486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8108720" y="6072285"/>
            <a:ext cx="2011680" cy="548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F2C79DEE-B0B3-A5F8-D30E-D10890C6FB00}"/>
              </a:ext>
            </a:extLst>
          </p:cNvPr>
          <p:cNvSpPr/>
          <p:nvPr/>
        </p:nvSpPr>
        <p:spPr>
          <a:xfrm>
            <a:off x="8503920" y="2562106"/>
            <a:ext cx="2598234" cy="2598234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F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52B571C-7B3F-D0B9-9A67-FD8019D9F2BD}"/>
              </a:ext>
            </a:extLst>
          </p:cNvPr>
          <p:cNvSpPr/>
          <p:nvPr/>
        </p:nvSpPr>
        <p:spPr>
          <a:xfrm>
            <a:off x="4471640" y="2821258"/>
            <a:ext cx="2781656" cy="3713357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F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1FC2D12D-2150-C42E-763A-8559EBA5EC07}"/>
              </a:ext>
            </a:extLst>
          </p:cNvPr>
          <p:cNvSpPr txBox="1"/>
          <p:nvPr/>
        </p:nvSpPr>
        <p:spPr>
          <a:xfrm>
            <a:off x="660153" y="4317959"/>
            <a:ext cx="38114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Nom de l’</a:t>
            </a:r>
            <a:r>
              <a:rPr lang="fr-FR" b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équipe</a:t>
            </a:r>
            <a:r>
              <a:rPr lang="fr-F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: </a:t>
            </a:r>
            <a:r>
              <a:rPr lang="fr-FR" b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CyberVDP</a:t>
            </a:r>
            <a:r>
              <a:rPr lang="fr-F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endParaRPr lang="fr-FR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- Ulrich </a:t>
            </a:r>
            <a:r>
              <a:rPr lang="fr-FR" dirty="0" err="1">
                <a:solidFill>
                  <a:schemeClr val="bg1"/>
                </a:solidFill>
              </a:rPr>
              <a:t>Cédric</a:t>
            </a:r>
            <a:r>
              <a:rPr lang="fr-FR" dirty="0">
                <a:solidFill>
                  <a:schemeClr val="bg1"/>
                </a:solidFill>
              </a:rPr>
              <a:t> WANGRAWA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- Jacob Evariste TAPSOBA </a:t>
            </a:r>
          </a:p>
          <a:p>
            <a:r>
              <a:rPr lang="fr-FR" dirty="0">
                <a:solidFill>
                  <a:schemeClr val="bg1"/>
                </a:solidFill>
              </a:rPr>
              <a:t>- </a:t>
            </a:r>
            <a:r>
              <a:rPr lang="fr-FR" dirty="0" err="1">
                <a:solidFill>
                  <a:schemeClr val="bg1"/>
                </a:solidFill>
              </a:rPr>
              <a:t>Jaciel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Leonce</a:t>
            </a:r>
            <a:r>
              <a:rPr lang="fr-FR" dirty="0">
                <a:solidFill>
                  <a:schemeClr val="bg1"/>
                </a:solidFill>
              </a:rPr>
              <a:t> AYEDJI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- Romaric NADEMBEGA</a:t>
            </a:r>
            <a:br>
              <a:rPr lang="fr-FR" dirty="0">
                <a:solidFill>
                  <a:schemeClr val="bg1"/>
                </a:solidFill>
              </a:rPr>
            </a:br>
            <a:endParaRPr lang="fr-FR" dirty="0">
              <a:solidFill>
                <a:schemeClr val="bg1"/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548640" y="457200"/>
            <a:ext cx="11091672" cy="10972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548640" y="822960"/>
            <a:ext cx="6874382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00C8C8"/>
                </a:solidFill>
              </a:defRPr>
            </a:pPr>
            <a:r>
              <a:rPr sz="4000" dirty="0" err="1">
                <a:solidFill>
                  <a:srgbClr val="0070C0"/>
                </a:solidFill>
              </a:rPr>
              <a:t>Contexte</a:t>
            </a:r>
            <a:r>
              <a:rPr sz="4000" dirty="0">
                <a:solidFill>
                  <a:srgbClr val="0070C0"/>
                </a:solidFill>
              </a:rPr>
              <a:t> &amp; </a:t>
            </a:r>
            <a:r>
              <a:rPr lang="en-US" sz="4000" dirty="0" err="1">
                <a:solidFill>
                  <a:srgbClr val="0070C0"/>
                </a:solidFill>
              </a:rPr>
              <a:t>problèmes</a:t>
            </a:r>
            <a:r>
              <a:rPr lang="en-US" sz="4000" dirty="0">
                <a:solidFill>
                  <a:srgbClr val="0070C0"/>
                </a:solidFill>
              </a:rPr>
              <a:t> </a:t>
            </a:r>
            <a:r>
              <a:rPr lang="en-US" sz="4000" dirty="0" err="1">
                <a:solidFill>
                  <a:srgbClr val="0070C0"/>
                </a:solidFill>
              </a:rPr>
              <a:t>détectés</a:t>
            </a:r>
            <a:endParaRPr sz="4000" dirty="0">
              <a:solidFill>
                <a:srgbClr val="0070C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8640" y="1786878"/>
            <a:ext cx="8260823" cy="402336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Au Burkina Faso, comme dans les autres pays de l’AES, la transition </a:t>
            </a:r>
            <a:r>
              <a:rPr lang="fr-FR" dirty="0" err="1">
                <a:solidFill>
                  <a:schemeClr val="bg1"/>
                </a:solidFill>
              </a:rPr>
              <a:t>numérique</a:t>
            </a:r>
            <a:r>
              <a:rPr lang="fr-FR" dirty="0">
                <a:solidFill>
                  <a:schemeClr val="bg1"/>
                </a:solidFill>
              </a:rPr>
              <a:t> s’accompagne d’une </a:t>
            </a:r>
            <a:r>
              <a:rPr lang="fr-FR" dirty="0" err="1">
                <a:solidFill>
                  <a:schemeClr val="bg1"/>
                </a:solidFill>
              </a:rPr>
              <a:t>montée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inquiétante</a:t>
            </a:r>
            <a:r>
              <a:rPr lang="fr-FR" dirty="0">
                <a:solidFill>
                  <a:schemeClr val="bg1"/>
                </a:solidFill>
              </a:rPr>
              <a:t> des cas d’arnaques en ligne, d’usurpation d’</a:t>
            </a:r>
            <a:r>
              <a:rPr lang="fr-FR" dirty="0" err="1">
                <a:solidFill>
                  <a:schemeClr val="bg1"/>
                </a:solidFill>
              </a:rPr>
              <a:t>identite</a:t>
            </a:r>
            <a:r>
              <a:rPr lang="fr-FR" dirty="0">
                <a:solidFill>
                  <a:schemeClr val="bg1"/>
                </a:solidFill>
              </a:rPr>
              <a:t>́ et de fraudes sur les plateformes </a:t>
            </a:r>
            <a:r>
              <a:rPr lang="fr-FR" dirty="0" err="1">
                <a:solidFill>
                  <a:schemeClr val="bg1"/>
                </a:solidFill>
              </a:rPr>
              <a:t>numériques</a:t>
            </a:r>
            <a:r>
              <a:rPr lang="fr-FR" dirty="0">
                <a:solidFill>
                  <a:schemeClr val="bg1"/>
                </a:solidFill>
              </a:rPr>
              <a:t>.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- Les utilisateurs n’ont pas d’un outil pour </a:t>
            </a:r>
            <a:r>
              <a:rPr lang="fr-FR" dirty="0" err="1">
                <a:solidFill>
                  <a:schemeClr val="bg1"/>
                </a:solidFill>
              </a:rPr>
              <a:t>vérifier</a:t>
            </a:r>
            <a:r>
              <a:rPr lang="fr-FR" dirty="0">
                <a:solidFill>
                  <a:schemeClr val="bg1"/>
                </a:solidFill>
              </a:rPr>
              <a:t> rapidement un lien ou un e-mail.</a:t>
            </a:r>
          </a:p>
          <a:p>
            <a:r>
              <a:rPr lang="fr-FR" dirty="0">
                <a:solidFill>
                  <a:schemeClr val="bg1"/>
                </a:solidFill>
              </a:rPr>
              <a:t>- Le signalement des arnaques est fragmenté et inexploité.</a:t>
            </a:r>
          </a:p>
          <a:p>
            <a:r>
              <a:rPr lang="fr-FR" dirty="0">
                <a:solidFill>
                  <a:schemeClr val="bg1"/>
                </a:solidFill>
              </a:rPr>
              <a:t>- Les plateformes numériques manquent de mécanisme qui permettrait de </a:t>
            </a:r>
            <a:r>
              <a:rPr lang="fr-FR" dirty="0" err="1">
                <a:solidFill>
                  <a:schemeClr val="bg1"/>
                </a:solidFill>
              </a:rPr>
              <a:t>sécuriser</a:t>
            </a:r>
            <a:r>
              <a:rPr lang="fr-FR" dirty="0">
                <a:solidFill>
                  <a:schemeClr val="bg1"/>
                </a:solidFill>
              </a:rPr>
              <a:t> leur réputation et de renforcer la confiance des utilisateurs.</a:t>
            </a:r>
          </a:p>
          <a:p>
            <a:r>
              <a:rPr lang="fr-FR" dirty="0">
                <a:solidFill>
                  <a:schemeClr val="bg1"/>
                </a:solidFill>
              </a:rPr>
              <a:t>- Les services en ligne se sont </a:t>
            </a:r>
            <a:r>
              <a:rPr lang="fr-FR" dirty="0" err="1">
                <a:solidFill>
                  <a:schemeClr val="bg1"/>
                </a:solidFill>
              </a:rPr>
              <a:t>développés</a:t>
            </a:r>
            <a:r>
              <a:rPr lang="fr-FR" dirty="0">
                <a:solidFill>
                  <a:schemeClr val="bg1"/>
                </a:solidFill>
              </a:rPr>
              <a:t> plus vite que la </a:t>
            </a:r>
            <a:r>
              <a:rPr lang="fr-FR" dirty="0" err="1">
                <a:solidFill>
                  <a:schemeClr val="bg1"/>
                </a:solidFill>
              </a:rPr>
              <a:t>régulation</a:t>
            </a:r>
            <a:r>
              <a:rPr lang="fr-FR" dirty="0">
                <a:solidFill>
                  <a:schemeClr val="bg1"/>
                </a:solidFill>
              </a:rPr>
              <a:t> et la formation des utilisateurs 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1368222" y="2524636"/>
            <a:ext cx="164592" cy="16459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11368222" y="2981836"/>
            <a:ext cx="164592" cy="16459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Oval 8"/>
          <p:cNvSpPr/>
          <p:nvPr/>
        </p:nvSpPr>
        <p:spPr>
          <a:xfrm>
            <a:off x="11368222" y="3439036"/>
            <a:ext cx="164592" cy="16459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11368222" y="3896236"/>
            <a:ext cx="164592" cy="16459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Oval 10"/>
          <p:cNvSpPr/>
          <p:nvPr/>
        </p:nvSpPr>
        <p:spPr>
          <a:xfrm>
            <a:off x="11368222" y="4353436"/>
            <a:ext cx="164592" cy="16459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Oval 11"/>
          <p:cNvSpPr/>
          <p:nvPr/>
        </p:nvSpPr>
        <p:spPr>
          <a:xfrm>
            <a:off x="11368222" y="4810636"/>
            <a:ext cx="164592" cy="16459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6A8A08-4631-8EC0-3290-276A2E69647D}"/>
              </a:ext>
            </a:extLst>
          </p:cNvPr>
          <p:cNvSpPr/>
          <p:nvPr/>
        </p:nvSpPr>
        <p:spPr>
          <a:xfrm>
            <a:off x="8686800" y="1326995"/>
            <a:ext cx="3166946" cy="498459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F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548640" y="457200"/>
            <a:ext cx="11091672" cy="10972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441588" y="775950"/>
            <a:ext cx="417774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C80096"/>
                </a:solidFill>
              </a:defRPr>
            </a:pPr>
            <a:r>
              <a:rPr lang="en-US" dirty="0" err="1">
                <a:solidFill>
                  <a:srgbClr val="0070C0"/>
                </a:solidFill>
              </a:rPr>
              <a:t>Présentation</a:t>
            </a:r>
            <a:r>
              <a:rPr lang="en-US" dirty="0">
                <a:solidFill>
                  <a:srgbClr val="0070C0"/>
                </a:solidFill>
              </a:rPr>
              <a:t> de la solution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C8D17F0-BBFC-FE23-8DDF-0ABC17769550}"/>
              </a:ext>
            </a:extLst>
          </p:cNvPr>
          <p:cNvSpPr txBox="1"/>
          <p:nvPr/>
        </p:nvSpPr>
        <p:spPr>
          <a:xfrm>
            <a:off x="441588" y="1462568"/>
            <a:ext cx="52276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chemeClr val="bg1"/>
                </a:solidFill>
              </a:rPr>
              <a:t>CyberLakanani</a:t>
            </a:r>
            <a:r>
              <a:rPr lang="fr-FR" dirty="0">
                <a:solidFill>
                  <a:schemeClr val="bg1"/>
                </a:solidFill>
              </a:rPr>
              <a:t> est une plateforme en ligne endogène, développé par des jeunes ingénieurs Burkinabè, pour la prévention des arnaques, la protection des plateformes en ligne et la sensibilisation. </a:t>
            </a:r>
          </a:p>
          <a:p>
            <a:endParaRPr lang="fr-BF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386413B-B29E-37BB-6F1E-3149F52160CE}"/>
              </a:ext>
            </a:extLst>
          </p:cNvPr>
          <p:cNvSpPr txBox="1"/>
          <p:nvPr/>
        </p:nvSpPr>
        <p:spPr>
          <a:xfrm>
            <a:off x="5183756" y="4396384"/>
            <a:ext cx="52276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Test automatique de liens, email</a:t>
            </a:r>
          </a:p>
          <a:p>
            <a:r>
              <a:rPr lang="fr-FR" dirty="0">
                <a:solidFill>
                  <a:schemeClr val="bg1"/>
                </a:solidFill>
              </a:rPr>
              <a:t>Signalement d’arnaque ou de compromission avec preuves</a:t>
            </a:r>
          </a:p>
          <a:p>
            <a:r>
              <a:rPr lang="fr-FR" dirty="0">
                <a:solidFill>
                  <a:schemeClr val="bg1"/>
                </a:solidFill>
              </a:rPr>
              <a:t>Badge de confiance</a:t>
            </a:r>
          </a:p>
          <a:p>
            <a:r>
              <a:rPr lang="fr-FR" dirty="0">
                <a:solidFill>
                  <a:schemeClr val="bg1"/>
                </a:solidFill>
              </a:rPr>
              <a:t>Chat bot</a:t>
            </a:r>
          </a:p>
          <a:p>
            <a:r>
              <a:rPr lang="fr-FR" dirty="0">
                <a:solidFill>
                  <a:schemeClr val="bg1"/>
                </a:solidFill>
              </a:rPr>
              <a:t> </a:t>
            </a:r>
          </a:p>
          <a:p>
            <a:endParaRPr lang="fr-BF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DC5495D-D957-65D5-D28D-434ECA5E33BA}"/>
              </a:ext>
            </a:extLst>
          </p:cNvPr>
          <p:cNvSpPr/>
          <p:nvPr/>
        </p:nvSpPr>
        <p:spPr>
          <a:xfrm>
            <a:off x="548640" y="2828344"/>
            <a:ext cx="2963994" cy="402965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F" dirty="0"/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D2A94FA8-9085-5982-C15A-DAEF762ACBD3}"/>
              </a:ext>
            </a:extLst>
          </p:cNvPr>
          <p:cNvSpPr txBox="1"/>
          <p:nvPr/>
        </p:nvSpPr>
        <p:spPr>
          <a:xfrm>
            <a:off x="5185317" y="3704483"/>
            <a:ext cx="246984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>
                <a:solidFill>
                  <a:srgbClr val="C80096"/>
                </a:solidFill>
              </a:defRPr>
            </a:pPr>
            <a:r>
              <a:rPr lang="en-US" dirty="0" err="1">
                <a:solidFill>
                  <a:srgbClr val="0070C0"/>
                </a:solidFill>
              </a:rPr>
              <a:t>Fonctionnalités</a:t>
            </a:r>
            <a:endParaRPr dirty="0">
              <a:solidFill>
                <a:srgbClr val="0070C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C15DB51-FD0B-A0E9-5EE0-39B3B5968FE1}"/>
              </a:ext>
            </a:extLst>
          </p:cNvPr>
          <p:cNvSpPr/>
          <p:nvPr/>
        </p:nvSpPr>
        <p:spPr>
          <a:xfrm>
            <a:off x="8711454" y="566928"/>
            <a:ext cx="2928731" cy="3620434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F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 tmFilter="0,0; .5, 1; 1, 1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 tmFilter="0,0; .5, 1; 1, 1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 tmFilter="0,0; .5, 1; 1, 1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5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F11D442-EDC2-5FF5-4E31-1D6CCA6FE34A}"/>
              </a:ext>
            </a:extLst>
          </p:cNvPr>
          <p:cNvSpPr/>
          <p:nvPr/>
        </p:nvSpPr>
        <p:spPr>
          <a:xfrm>
            <a:off x="0" y="0"/>
            <a:ext cx="4638261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F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4582A97-39E3-3A85-D778-63EB22A3E146}"/>
              </a:ext>
            </a:extLst>
          </p:cNvPr>
          <p:cNvSpPr txBox="1"/>
          <p:nvPr/>
        </p:nvSpPr>
        <p:spPr>
          <a:xfrm>
            <a:off x="5279468" y="2795726"/>
            <a:ext cx="62682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F" sz="6000" dirty="0">
                <a:solidFill>
                  <a:schemeClr val="bg1"/>
                </a:solidFill>
                <a:latin typeface="Arial Rounded MT Bold" panose="020F0704030504030204" pitchFamily="34" charset="77"/>
              </a:rPr>
              <a:t>Démonstration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318BAAC-35A3-EA06-2F75-2871075E1370}"/>
              </a:ext>
            </a:extLst>
          </p:cNvPr>
          <p:cNvSpPr txBox="1"/>
          <p:nvPr/>
        </p:nvSpPr>
        <p:spPr>
          <a:xfrm>
            <a:off x="5882441" y="2305878"/>
            <a:ext cx="5062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F" sz="2800" i="1" dirty="0">
                <a:solidFill>
                  <a:srgbClr val="0070C0"/>
                </a:solidFill>
              </a:rPr>
              <a:t>Cyberlanani, le bouclier du sahel.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520A00-97E9-28A0-2B80-A36969BF8466}"/>
              </a:ext>
            </a:extLst>
          </p:cNvPr>
          <p:cNvSpPr/>
          <p:nvPr/>
        </p:nvSpPr>
        <p:spPr>
          <a:xfrm>
            <a:off x="7421217" y="447714"/>
            <a:ext cx="1709531" cy="190029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F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1246</TotalTime>
  <Words>197</Words>
  <Application>Microsoft Macintosh PowerPoint</Application>
  <PresentationFormat>Personnalisé</PresentationFormat>
  <Paragraphs>28</Paragraphs>
  <Slides>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Aptos</vt:lpstr>
      <vt:lpstr>Arial</vt:lpstr>
      <vt:lpstr>Arial Rounded MT Bold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Ulrich Cédric WANGRAWA</cp:lastModifiedBy>
  <cp:revision>21</cp:revision>
  <dcterms:created xsi:type="dcterms:W3CDTF">2013-01-27T09:14:16Z</dcterms:created>
  <dcterms:modified xsi:type="dcterms:W3CDTF">2025-10-29T23:10:43Z</dcterms:modified>
  <cp:category/>
</cp:coreProperties>
</file>

<file path=docProps/thumbnail.jpeg>
</file>